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no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12"/>
    <p:sldId id="257" r:id="rId13"/>
    <p:sldId id="258" r:id="rId14"/>
    <p:sldId id="259" r:id="rId15"/>
    <p:sldId id="260" r:id="rId16"/>
    <p:sldId id="261" r:id="rId17"/>
    <p:sldId id="262" r:id="rId18"/>
    <p:sldId id="263" r:id="rId19"/>
    <p:sldId id="264" r:id="rId20"/>
    <p:sldId id="265" r:id="rId21"/>
    <p:sldId id="266" r:id="rId22"/>
    <p:sldId id="267" r:id="rId23"/>
    <p:sldId id="268" r:id="rId24"/>
    <p:sldId id="269" r:id="rId25"/>
    <p:sldId id="270" r:id="rId26"/>
    <p:sldId id="271" r:id="rId27"/>
    <p:sldId id="272" r:id="rId28"/>
    <p:sldId id="273" r:id="rId29"/>
  </p:sldIdLst>
  <p:sldSz cx="9753600" cy="7315200"/>
  <p:notesSz cx="6858000" cy="9144000"/>
  <p:embeddedFontLst>
    <p:embeddedFont>
      <p:font typeface="Arimo" charset="1" panose="020B0604020202020204"/>
      <p:regular r:id="rId6"/>
    </p:embeddedFont>
    <p:embeddedFont>
      <p:font typeface="Arimo Bold" charset="1" panose="020B0704020202020204"/>
      <p:regular r:id="rId7"/>
    </p:embeddedFont>
    <p:embeddedFont>
      <p:font typeface="Arimo Italics" charset="1" panose="020B0604020202090204"/>
      <p:regular r:id="rId8"/>
    </p:embeddedFont>
    <p:embeddedFont>
      <p:font typeface="Arimo Bold Italics" charset="1" panose="020B0704020202090204"/>
      <p:regular r:id="rId9"/>
    </p:embeddedFont>
    <p:embeddedFont>
      <p:font typeface="Stadio Now Novarese" charset="1" panose="00000000000000000000"/>
      <p:regular r:id="rId10"/>
    </p:embeddedFont>
    <p:embeddedFont>
      <p:font typeface="Stadio Now Novarese Italics" charset="1" panose="0000000000000000000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no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slides/slide1.xml" Type="http://schemas.openxmlformats.org/officeDocument/2006/relationships/slide"/><Relationship Id="rId13" Target="slides/slide2.xml" Type="http://schemas.openxmlformats.org/officeDocument/2006/relationships/slide"/><Relationship Id="rId14" Target="slides/slide3.xml" Type="http://schemas.openxmlformats.org/officeDocument/2006/relationships/slide"/><Relationship Id="rId15" Target="slides/slide4.xml" Type="http://schemas.openxmlformats.org/officeDocument/2006/relationships/slide"/><Relationship Id="rId16" Target="slides/slide5.xml" Type="http://schemas.openxmlformats.org/officeDocument/2006/relationships/slide"/><Relationship Id="rId17" Target="slides/slide6.xml" Type="http://schemas.openxmlformats.org/officeDocument/2006/relationships/slide"/><Relationship Id="rId18" Target="slides/slide7.xml" Type="http://schemas.openxmlformats.org/officeDocument/2006/relationships/slide"/><Relationship Id="rId19" Target="slides/slide8.xml" Type="http://schemas.openxmlformats.org/officeDocument/2006/relationships/slide"/><Relationship Id="rId2" Target="presProps.xml" Type="http://schemas.openxmlformats.org/officeDocument/2006/relationships/presProps"/><Relationship Id="rId20" Target="slides/slide9.xml" Type="http://schemas.openxmlformats.org/officeDocument/2006/relationships/slide"/><Relationship Id="rId21" Target="slides/slide10.xml" Type="http://schemas.openxmlformats.org/officeDocument/2006/relationships/slide"/><Relationship Id="rId22" Target="slides/slide11.xml" Type="http://schemas.openxmlformats.org/officeDocument/2006/relationships/slide"/><Relationship Id="rId23" Target="slides/slide12.xml" Type="http://schemas.openxmlformats.org/officeDocument/2006/relationships/slide"/><Relationship Id="rId24" Target="slides/slide13.xml" Type="http://schemas.openxmlformats.org/officeDocument/2006/relationships/slide"/><Relationship Id="rId25" Target="slides/slide14.xml" Type="http://schemas.openxmlformats.org/officeDocument/2006/relationships/slide"/><Relationship Id="rId26" Target="slides/slide15.xml" Type="http://schemas.openxmlformats.org/officeDocument/2006/relationships/slide"/><Relationship Id="rId27" Target="slides/slide16.xml" Type="http://schemas.openxmlformats.org/officeDocument/2006/relationships/slide"/><Relationship Id="rId28" Target="slides/slide17.xml" Type="http://schemas.openxmlformats.org/officeDocument/2006/relationships/slide"/><Relationship Id="rId29" Target="slides/slide18.xml" Type="http://schemas.openxmlformats.org/officeDocument/2006/relationships/slide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fonts/font6.fntdata" Type="http://schemas.openxmlformats.org/officeDocument/2006/relationships/font"/><Relationship Id="rId7" Target="fonts/font7.fntdata" Type="http://schemas.openxmlformats.org/officeDocument/2006/relationships/font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no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/Relationships>
</file>

<file path=ppt/slides/_rels/slide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/Relationships>
</file>

<file path=ppt/slides/_rels/slide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Relationship Id="rId4" Target="../media/image4.jpeg" Type="http://schemas.openxmlformats.org/officeDocument/2006/relationships/image"/><Relationship Id="rId5" Target="../media/image5.jpeg" Type="http://schemas.openxmlformats.org/officeDocument/2006/relationships/image"/></Relationships>
</file>

<file path=ppt/slides/_rels/slide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Relationship Id="rId4" Target="../media/image6.jpeg" Type="http://schemas.openxmlformats.org/officeDocument/2006/relationships/image"/><Relationship Id="rId5" Target="../media/image7.jpeg" Type="http://schemas.openxmlformats.org/officeDocument/2006/relationships/image"/></Relationships>
</file>

<file path=ppt/slides/_rels/slide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Relationship Id="rId4" Target="../media/image8.jpeg" Type="http://schemas.openxmlformats.org/officeDocument/2006/relationships/image"/><Relationship Id="rId5" Target="../media/image9.jpeg" Type="http://schemas.openxmlformats.org/officeDocument/2006/relationships/image"/></Relationships>
</file>

<file path=ppt/slides/_rels/slide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Relationship Id="rId4" Target="../media/image10.jpeg" Type="http://schemas.openxmlformats.org/officeDocument/2006/relationships/image"/><Relationship Id="rId5" Target="../media/image11.png" Type="http://schemas.openxmlformats.org/officeDocument/2006/relationships/image"/><Relationship Id="rId6" Target="../media/image12.png" Type="http://schemas.openxmlformats.org/officeDocument/2006/relationships/image"/><Relationship Id="rId7" Target="../media/image13.png" Type="http://schemas.openxmlformats.org/officeDocument/2006/relationships/image"/></Relationships>
</file>

<file path=ppt/slides/_rels/slide7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Relationship Id="rId4" Target="../media/image14.jpeg" Type="http://schemas.openxmlformats.org/officeDocument/2006/relationships/image"/><Relationship Id="rId5" Target="../media/image15.jpeg" Type="http://schemas.openxmlformats.org/officeDocument/2006/relationships/image"/><Relationship Id="rId6" Target="../media/image16.jpeg" Type="http://schemas.openxmlformats.org/officeDocument/2006/relationships/image"/><Relationship Id="rId7" Target="../media/image17.png" Type="http://schemas.openxmlformats.org/officeDocument/2006/relationships/image"/><Relationship Id="rId8" Target="../media/image18.jpeg" Type="http://schemas.openxmlformats.org/officeDocument/2006/relationships/image"/></Relationships>
</file>

<file path=ppt/slides/_rels/slide8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Relationship Id="rId4" Target="../media/image19.jpeg" Type="http://schemas.openxmlformats.org/officeDocument/2006/relationships/image"/><Relationship Id="rId5" Target="../media/image20.jpeg" Type="http://schemas.openxmlformats.org/officeDocument/2006/relationships/image"/><Relationship Id="rId6" Target="../media/image21.png" Type="http://schemas.openxmlformats.org/officeDocument/2006/relationships/image"/><Relationship Id="rId7" Target="../media/image22.png" Type="http://schemas.openxmlformats.org/officeDocument/2006/relationships/image"/></Relationships>
</file>

<file path=ppt/slides/_rels/slide9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Relationship Id="rId4" Target="../media/image23.png" Type="http://schemas.openxmlformats.org/officeDocument/2006/relationships/image"/><Relationship Id="rId5" Target="../media/image24.png" Type="http://schemas.openxmlformats.org/officeDocument/2006/relationships/image"/><Relationship Id="rId6" Target="../media/image25.png" Type="http://schemas.openxmlformats.org/officeDocument/2006/relationships/image"/><Relationship Id="rId7" Target="../media/image26.png" Type="http://schemas.openxmlformats.org/officeDocument/2006/relationships/image"/></Relationships>
</file>

<file path=ppt/slides/_rels/slide10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Relationship Id="rId4" Target="../media/image27.jpeg" Type="http://schemas.openxmlformats.org/officeDocument/2006/relationships/image"/><Relationship Id="rId5" Target="../media/image28.jpeg" Type="http://schemas.openxmlformats.org/officeDocument/2006/relationships/image"/><Relationship Id="rId6" Target="../media/image29.jpeg" Type="http://schemas.openxmlformats.org/officeDocument/2006/relationships/image"/><Relationship Id="rId7" Target="../media/image30.png" Type="http://schemas.openxmlformats.org/officeDocument/2006/relationships/image"/><Relationship Id="rId8" Target="../media/image31.jpeg" Type="http://schemas.openxmlformats.org/officeDocument/2006/relationships/image"/><Relationship Id="rId9" Target="../media/image32.png" Type="http://schemas.openxmlformats.org/officeDocument/2006/relationships/image"/></Relationships>
</file>

<file path=ppt/slides/_rels/slide1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Relationship Id="rId4" Target="../media/image33.png" Type="http://schemas.openxmlformats.org/officeDocument/2006/relationships/image"/><Relationship Id="rId5" Target="../media/image34.png" Type="http://schemas.openxmlformats.org/officeDocument/2006/relationships/image"/><Relationship Id="rId6" Target="../media/image35.png" Type="http://schemas.openxmlformats.org/officeDocument/2006/relationships/image"/><Relationship Id="rId7" Target="../media/image36.png" Type="http://schemas.openxmlformats.org/officeDocument/2006/relationships/image"/></Relationships>
</file>

<file path=ppt/slides/_rels/slide1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Relationship Id="rId4" Target="../media/image37.png" Type="http://schemas.openxmlformats.org/officeDocument/2006/relationships/image"/><Relationship Id="rId5" Target="../media/image38.png" Type="http://schemas.openxmlformats.org/officeDocument/2006/relationships/image"/></Relationships>
</file>

<file path=ppt/slides/_rels/slide1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Relationship Id="rId4" Target="../media/image39.jpeg" Type="http://schemas.openxmlformats.org/officeDocument/2006/relationships/image"/><Relationship Id="rId5" Target="../media/image40.jpeg" Type="http://schemas.openxmlformats.org/officeDocument/2006/relationships/image"/><Relationship Id="rId6" Target="../media/image41.jpeg" Type="http://schemas.openxmlformats.org/officeDocument/2006/relationships/image"/><Relationship Id="rId7" Target="../media/image42.jpeg" Type="http://schemas.openxmlformats.org/officeDocument/2006/relationships/image"/></Relationships>
</file>

<file path=ppt/slides/_rels/slide1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Relationship Id="rId4" Target="../media/image43.jpeg" Type="http://schemas.openxmlformats.org/officeDocument/2006/relationships/image"/><Relationship Id="rId5" Target="../media/image44.jpeg" Type="http://schemas.openxmlformats.org/officeDocument/2006/relationships/image"/></Relationships>
</file>

<file path=ppt/slides/_rels/slide1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/Relationships>
</file>

<file path=ppt/slides/_rels/slide1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/Relationships>
</file>

<file path=ppt/slides/_rels/slide17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/Relationships>
</file>

<file path=ppt/slides/_rels/slide18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Relationship Id="rId4" Target="../media/image1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4AA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4425597"/>
            <a:ext cx="5446004" cy="3494418"/>
          </a:xfrm>
          <a:custGeom>
            <a:avLst/>
            <a:gdLst/>
            <a:ahLst/>
            <a:cxnLst/>
            <a:rect r="r" b="b" t="t" l="l"/>
            <a:pathLst>
              <a:path h="3494418" w="5446004">
                <a:moveTo>
                  <a:pt x="0" y="0"/>
                </a:moveTo>
                <a:lnTo>
                  <a:pt x="5446004" y="0"/>
                </a:lnTo>
                <a:lnTo>
                  <a:pt x="5446004" y="3494419"/>
                </a:lnTo>
                <a:lnTo>
                  <a:pt x="0" y="349441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5000"/>
            </a:blip>
            <a:stretch>
              <a:fillRect l="0" t="-55993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5400000">
            <a:off x="-3365474" y="2628348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731520" y="1297696"/>
            <a:ext cx="8549795" cy="30520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654"/>
              </a:lnSpc>
            </a:pPr>
            <a:r>
              <a:rPr lang="en-US" sz="5467">
                <a:solidFill>
                  <a:srgbClr val="FFFFFF"/>
                </a:solidFill>
                <a:latin typeface="Stadio Now Novarese"/>
              </a:rPr>
              <a:t>Центр школьного волонтерства</a:t>
            </a:r>
          </a:p>
          <a:p>
            <a:pPr algn="ctr">
              <a:lnSpc>
                <a:spcPts val="7654"/>
              </a:lnSpc>
            </a:pPr>
            <a:r>
              <a:rPr lang="en-US" sz="5467">
                <a:solidFill>
                  <a:srgbClr val="FFFFFF"/>
                </a:solidFill>
                <a:latin typeface="Stadio Now Novarese"/>
              </a:rPr>
              <a:t> “От сердца к сердцу”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5400000">
            <a:off x="7328692" y="-854304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5400000">
            <a:off x="-3578005" y="-3887529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1" y="0"/>
                </a:lnTo>
                <a:lnTo>
                  <a:pt x="6066451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5400000">
            <a:off x="7494569" y="5354184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1" y="0"/>
                </a:lnTo>
                <a:lnTo>
                  <a:pt x="6066451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5193626" y="5268635"/>
            <a:ext cx="3446936" cy="16940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82"/>
              </a:lnSpc>
              <a:spcBef>
                <a:spcPct val="0"/>
              </a:spcBef>
            </a:pPr>
            <a:r>
              <a:rPr lang="en-US" sz="2344">
                <a:solidFill>
                  <a:srgbClr val="FFFFFF"/>
                </a:solidFill>
                <a:latin typeface="Stadio Now Novarese"/>
              </a:rPr>
              <a:t> ОТЧЕТ  ПО ИТОГАМ РЕАЛИЗАЦИИ МИП </a:t>
            </a:r>
          </a:p>
          <a:p>
            <a:pPr algn="ctr">
              <a:lnSpc>
                <a:spcPts val="3282"/>
              </a:lnSpc>
              <a:spcBef>
                <a:spcPct val="0"/>
              </a:spcBef>
            </a:pPr>
            <a:r>
              <a:rPr lang="en-US" sz="2344">
                <a:solidFill>
                  <a:srgbClr val="FFFFFF"/>
                </a:solidFill>
                <a:latin typeface="Stadio Now Novarese"/>
              </a:rPr>
              <a:t>ЗА 2022–2023 УЧЕБНЫЙ ГОД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838165" y="237175"/>
            <a:ext cx="5802397" cy="8743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82"/>
              </a:lnSpc>
            </a:pPr>
            <a:r>
              <a:rPr lang="en-US" sz="2344">
                <a:solidFill>
                  <a:srgbClr val="FFFFFF"/>
                </a:solidFill>
                <a:latin typeface="Stadio Now Novarese"/>
              </a:rPr>
              <a:t>МБУ ДО ДЕТСКО-ЮНОШЕСКИЙ ЦЕНТР</a:t>
            </a:r>
          </a:p>
          <a:p>
            <a:pPr algn="ctr">
              <a:lnSpc>
                <a:spcPts val="3282"/>
              </a:lnSpc>
              <a:spcBef>
                <a:spcPct val="0"/>
              </a:spcBef>
            </a:pPr>
            <a:r>
              <a:rPr lang="en-US" sz="2344">
                <a:solidFill>
                  <a:srgbClr val="FFFFFF"/>
                </a:solidFill>
                <a:latin typeface="Stadio Now Novarese"/>
              </a:rPr>
              <a:t>“БЕЗОПАСНОЕ ДЕТСТВО” г.УЛАН-УДЭ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4AA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3365474" y="2628348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667809" y="1771717"/>
            <a:ext cx="6694050" cy="36574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57"/>
              </a:lnSpc>
            </a:pPr>
            <a:r>
              <a:rPr lang="en-US" sz="2255">
                <a:solidFill>
                  <a:srgbClr val="EBA94A"/>
                </a:solidFill>
                <a:latin typeface="Stadio Now Novarese"/>
              </a:rPr>
              <a:t>Проект:</a:t>
            </a:r>
            <a:r>
              <a:rPr lang="en-US" sz="2255">
                <a:solidFill>
                  <a:srgbClr val="FFFFFF"/>
                </a:solidFill>
                <a:latin typeface="Stadio Now Novarese"/>
              </a:rPr>
              <a:t> Центр школьного волонтерства</a:t>
            </a:r>
          </a:p>
          <a:p>
            <a:pPr algn="ctr">
              <a:lnSpc>
                <a:spcPts val="3157"/>
              </a:lnSpc>
            </a:pPr>
            <a:r>
              <a:rPr lang="en-US" sz="2255">
                <a:solidFill>
                  <a:srgbClr val="FFFFFF"/>
                </a:solidFill>
                <a:latin typeface="Stadio Now Novarese"/>
              </a:rPr>
              <a:t> «От сердца к сердцу»</a:t>
            </a:r>
          </a:p>
          <a:p>
            <a:pPr algn="ctr">
              <a:lnSpc>
                <a:spcPts val="3157"/>
              </a:lnSpc>
            </a:pPr>
          </a:p>
          <a:p>
            <a:pPr algn="ctr">
              <a:lnSpc>
                <a:spcPts val="3157"/>
              </a:lnSpc>
            </a:pPr>
            <a:r>
              <a:rPr lang="en-US" sz="2255">
                <a:solidFill>
                  <a:srgbClr val="EBA94A"/>
                </a:solidFill>
                <a:latin typeface="Stadio Now Novarese"/>
              </a:rPr>
              <a:t>Куратор :</a:t>
            </a:r>
            <a:r>
              <a:rPr lang="en-US" sz="2255">
                <a:solidFill>
                  <a:srgbClr val="FFFFFF"/>
                </a:solidFill>
                <a:latin typeface="Stadio Now Novarese"/>
              </a:rPr>
              <a:t> Копылова Кристина Александровна </a:t>
            </a:r>
          </a:p>
          <a:p>
            <a:pPr algn="ctr">
              <a:lnSpc>
                <a:spcPts val="3157"/>
              </a:lnSpc>
            </a:pPr>
          </a:p>
          <a:p>
            <a:pPr algn="ctr">
              <a:lnSpc>
                <a:spcPts val="3157"/>
              </a:lnSpc>
            </a:pPr>
            <a:r>
              <a:rPr lang="en-US" sz="2255">
                <a:solidFill>
                  <a:srgbClr val="FFFFFF"/>
                </a:solidFill>
                <a:latin typeface="Stadio Now Novarese"/>
              </a:rPr>
              <a:t> </a:t>
            </a:r>
            <a:r>
              <a:rPr lang="en-US" sz="2255">
                <a:solidFill>
                  <a:srgbClr val="EBA94A"/>
                </a:solidFill>
                <a:latin typeface="Stadio Now Novarese"/>
              </a:rPr>
              <a:t>Цель: </a:t>
            </a:r>
            <a:r>
              <a:rPr lang="en-US" sz="2255">
                <a:solidFill>
                  <a:srgbClr val="FFFFFF"/>
                </a:solidFill>
                <a:latin typeface="Stadio Now Novarese"/>
              </a:rPr>
              <a:t>Организация эффективной работы волонтеров-школьников г.Улан-Удэ</a:t>
            </a:r>
          </a:p>
          <a:p>
            <a:pPr algn="ctr">
              <a:lnSpc>
                <a:spcPts val="3157"/>
              </a:lnSpc>
            </a:pPr>
          </a:p>
          <a:p>
            <a:pPr algn="ctr">
              <a:lnSpc>
                <a:spcPts val="3157"/>
              </a:lnSpc>
            </a:pPr>
            <a:r>
              <a:rPr lang="en-US" sz="2255">
                <a:solidFill>
                  <a:srgbClr val="FFFFFF"/>
                </a:solidFill>
                <a:latin typeface="Stadio Now Novarese"/>
              </a:rPr>
              <a:t>статус МИП присвоен в </a:t>
            </a:r>
            <a:r>
              <a:rPr lang="en-US" sz="2255">
                <a:solidFill>
                  <a:srgbClr val="EBA94A"/>
                </a:solidFill>
                <a:latin typeface="Stadio Now Novarese"/>
              </a:rPr>
              <a:t> 2021 года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-5400000">
            <a:off x="7328692" y="-854304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5400000">
            <a:off x="-3578005" y="-3887529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1" y="0"/>
                </a:lnTo>
                <a:lnTo>
                  <a:pt x="6066451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5400000">
            <a:off x="7494569" y="5354184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1" y="0"/>
                </a:lnTo>
                <a:lnTo>
                  <a:pt x="6066451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225214" y="-89811"/>
            <a:ext cx="6415348" cy="10631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7466"/>
              </a:lnSpc>
            </a:pPr>
            <a:r>
              <a:rPr lang="en-US" sz="5333">
                <a:solidFill>
                  <a:srgbClr val="FFFFFF"/>
                </a:solidFill>
                <a:latin typeface="Stadio Now Novarese"/>
              </a:rPr>
              <a:t>немного о центре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946512" y="6117119"/>
            <a:ext cx="6415348" cy="10631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7466"/>
              </a:lnSpc>
            </a:pPr>
            <a:r>
              <a:rPr lang="en-US" sz="5333">
                <a:solidFill>
                  <a:srgbClr val="FFFFFF"/>
                </a:solidFill>
                <a:latin typeface="Stadio Now Novarese"/>
              </a:rPr>
              <a:t>немного о центре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4AA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3365474" y="2628348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5400000">
            <a:off x="7328692" y="-854304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400000">
            <a:off x="-3578005" y="-3887529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1" y="0"/>
                </a:lnTo>
                <a:lnTo>
                  <a:pt x="6066451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7494569" y="5354184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1" y="0"/>
                </a:lnTo>
                <a:lnTo>
                  <a:pt x="6066451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61946" y="2517107"/>
            <a:ext cx="3944070" cy="3944070"/>
          </a:xfrm>
          <a:custGeom>
            <a:avLst/>
            <a:gdLst/>
            <a:ahLst/>
            <a:cxnLst/>
            <a:rect r="r" b="b" t="t" l="l"/>
            <a:pathLst>
              <a:path h="3944070" w="3944070">
                <a:moveTo>
                  <a:pt x="0" y="0"/>
                </a:moveTo>
                <a:lnTo>
                  <a:pt x="3944071" y="0"/>
                </a:lnTo>
                <a:lnTo>
                  <a:pt x="3944071" y="3944070"/>
                </a:lnTo>
                <a:lnTo>
                  <a:pt x="0" y="394407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4278795" y="2517107"/>
            <a:ext cx="5176225" cy="3882169"/>
          </a:xfrm>
          <a:custGeom>
            <a:avLst/>
            <a:gdLst/>
            <a:ahLst/>
            <a:cxnLst/>
            <a:rect r="r" b="b" t="t" l="l"/>
            <a:pathLst>
              <a:path h="3882169" w="5176225">
                <a:moveTo>
                  <a:pt x="0" y="0"/>
                </a:moveTo>
                <a:lnTo>
                  <a:pt x="5176225" y="0"/>
                </a:lnTo>
                <a:lnTo>
                  <a:pt x="5176225" y="3882169"/>
                </a:lnTo>
                <a:lnTo>
                  <a:pt x="0" y="388216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2872136" y="71368"/>
            <a:ext cx="4723397" cy="10631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7466"/>
              </a:lnSpc>
            </a:pPr>
            <a:r>
              <a:rPr lang="en-US" sz="5333">
                <a:solidFill>
                  <a:srgbClr val="FFFFFF"/>
                </a:solidFill>
                <a:latin typeface="Stadio Now Novarese"/>
              </a:rPr>
              <a:t>набор в центр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872136" y="1059303"/>
            <a:ext cx="4723397" cy="10631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7466"/>
              </a:lnSpc>
            </a:pPr>
            <a:r>
              <a:rPr lang="en-US" sz="5333">
                <a:solidFill>
                  <a:srgbClr val="FFFFFF"/>
                </a:solidFill>
                <a:latin typeface="Stadio Now Novarese"/>
              </a:rPr>
              <a:t>104 волонтера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4AA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3365474" y="2628348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5400000">
            <a:off x="7328692" y="-854304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400000">
            <a:off x="-3578005" y="-3887529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1" y="0"/>
                </a:lnTo>
                <a:lnTo>
                  <a:pt x="6066451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7494569" y="5354184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1" y="0"/>
                </a:lnTo>
                <a:lnTo>
                  <a:pt x="6066451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94077" y="2696523"/>
            <a:ext cx="4557109" cy="3417832"/>
          </a:xfrm>
          <a:custGeom>
            <a:avLst/>
            <a:gdLst/>
            <a:ahLst/>
            <a:cxnLst/>
            <a:rect r="r" b="b" t="t" l="l"/>
            <a:pathLst>
              <a:path h="3417832" w="4557109">
                <a:moveTo>
                  <a:pt x="0" y="0"/>
                </a:moveTo>
                <a:lnTo>
                  <a:pt x="4557109" y="0"/>
                </a:lnTo>
                <a:lnTo>
                  <a:pt x="4557109" y="3417831"/>
                </a:lnTo>
                <a:lnTo>
                  <a:pt x="0" y="341783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4876800" y="2696523"/>
            <a:ext cx="4557109" cy="3417832"/>
          </a:xfrm>
          <a:custGeom>
            <a:avLst/>
            <a:gdLst/>
            <a:ahLst/>
            <a:cxnLst/>
            <a:rect r="r" b="b" t="t" l="l"/>
            <a:pathLst>
              <a:path h="3417832" w="4557109">
                <a:moveTo>
                  <a:pt x="0" y="0"/>
                </a:moveTo>
                <a:lnTo>
                  <a:pt x="4557109" y="0"/>
                </a:lnTo>
                <a:lnTo>
                  <a:pt x="4557109" y="3417831"/>
                </a:lnTo>
                <a:lnTo>
                  <a:pt x="0" y="341783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777345" y="-10634"/>
            <a:ext cx="6645930" cy="11985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8456"/>
              </a:lnSpc>
            </a:pPr>
            <a:r>
              <a:rPr lang="en-US" sz="6040">
                <a:solidFill>
                  <a:srgbClr val="FFFFFF"/>
                </a:solidFill>
                <a:latin typeface="Stadio Now Novarese"/>
              </a:rPr>
              <a:t>обучение в центр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270176" y="1645160"/>
            <a:ext cx="5660267" cy="4798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3386"/>
              </a:lnSpc>
            </a:pPr>
            <a:r>
              <a:rPr lang="en-US" sz="2418">
                <a:solidFill>
                  <a:srgbClr val="FFFFFF"/>
                </a:solidFill>
                <a:latin typeface="Stadio Now Novarese"/>
              </a:rPr>
              <a:t>система обучения и наставничества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4AA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3365474" y="2628348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5400000">
            <a:off x="7328692" y="-854304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400000">
            <a:off x="-3578005" y="-3887529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1" y="0"/>
                </a:lnTo>
                <a:lnTo>
                  <a:pt x="6066451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7494569" y="5354184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1" y="0"/>
                </a:lnTo>
                <a:lnTo>
                  <a:pt x="6066451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2270176" y="1805830"/>
            <a:ext cx="5008771" cy="2383412"/>
          </a:xfrm>
          <a:custGeom>
            <a:avLst/>
            <a:gdLst/>
            <a:ahLst/>
            <a:cxnLst/>
            <a:rect r="r" b="b" t="t" l="l"/>
            <a:pathLst>
              <a:path h="2383412" w="5008771">
                <a:moveTo>
                  <a:pt x="0" y="0"/>
                </a:moveTo>
                <a:lnTo>
                  <a:pt x="5008771" y="0"/>
                </a:lnTo>
                <a:lnTo>
                  <a:pt x="5008771" y="2383412"/>
                </a:lnTo>
                <a:lnTo>
                  <a:pt x="0" y="238341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24586" r="0" b="-33027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2270176" y="4618866"/>
            <a:ext cx="5021024" cy="2233976"/>
          </a:xfrm>
          <a:custGeom>
            <a:avLst/>
            <a:gdLst/>
            <a:ahLst/>
            <a:cxnLst/>
            <a:rect r="r" b="b" t="t" l="l"/>
            <a:pathLst>
              <a:path h="2233976" w="5021024">
                <a:moveTo>
                  <a:pt x="0" y="0"/>
                </a:moveTo>
                <a:lnTo>
                  <a:pt x="5021024" y="0"/>
                </a:lnTo>
                <a:lnTo>
                  <a:pt x="5021024" y="2233976"/>
                </a:lnTo>
                <a:lnTo>
                  <a:pt x="0" y="223397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59217" r="0" b="-935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476960" y="-5905"/>
            <a:ext cx="6863217" cy="11985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8456"/>
              </a:lnSpc>
            </a:pPr>
            <a:r>
              <a:rPr lang="en-US" sz="6040">
                <a:solidFill>
                  <a:srgbClr val="FFFFFF"/>
                </a:solidFill>
                <a:latin typeface="Stadio Now Novarese"/>
              </a:rPr>
              <a:t>Классные встречи 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046667" y="1202178"/>
            <a:ext cx="5660267" cy="4798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3386"/>
              </a:lnSpc>
            </a:pPr>
            <a:r>
              <a:rPr lang="en-US" sz="2418">
                <a:solidFill>
                  <a:srgbClr val="FFFFFF"/>
                </a:solidFill>
                <a:latin typeface="Stadio Now Novarese"/>
              </a:rPr>
              <a:t>система обучения и наставничества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4AA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3365474" y="2628348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5400000">
            <a:off x="7328692" y="-854304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400000">
            <a:off x="-3578005" y="-3887529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1" y="0"/>
                </a:lnTo>
                <a:lnTo>
                  <a:pt x="6066451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7494569" y="5354184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1" y="0"/>
                </a:lnTo>
                <a:lnTo>
                  <a:pt x="6066451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2506454" y="1174441"/>
            <a:ext cx="4740693" cy="2725836"/>
          </a:xfrm>
          <a:custGeom>
            <a:avLst/>
            <a:gdLst/>
            <a:ahLst/>
            <a:cxnLst/>
            <a:rect r="r" b="b" t="t" l="l"/>
            <a:pathLst>
              <a:path h="2725836" w="4740693">
                <a:moveTo>
                  <a:pt x="0" y="0"/>
                </a:moveTo>
                <a:lnTo>
                  <a:pt x="4740692" y="0"/>
                </a:lnTo>
                <a:lnTo>
                  <a:pt x="4740692" y="2725836"/>
                </a:lnTo>
                <a:lnTo>
                  <a:pt x="0" y="272583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314" t="-12661" r="-2157" b="-10786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524547" y="4349704"/>
            <a:ext cx="2581993" cy="2378087"/>
          </a:xfrm>
          <a:custGeom>
            <a:avLst/>
            <a:gdLst/>
            <a:ahLst/>
            <a:cxnLst/>
            <a:rect r="r" b="b" t="t" l="l"/>
            <a:pathLst>
              <a:path h="2378087" w="2581993">
                <a:moveTo>
                  <a:pt x="0" y="0"/>
                </a:moveTo>
                <a:lnTo>
                  <a:pt x="2581993" y="0"/>
                </a:lnTo>
                <a:lnTo>
                  <a:pt x="2581993" y="2378086"/>
                </a:lnTo>
                <a:lnTo>
                  <a:pt x="0" y="237808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3465041" y="4349704"/>
            <a:ext cx="2823519" cy="2378087"/>
          </a:xfrm>
          <a:custGeom>
            <a:avLst/>
            <a:gdLst/>
            <a:ahLst/>
            <a:cxnLst/>
            <a:rect r="r" b="b" t="t" l="l"/>
            <a:pathLst>
              <a:path h="2378087" w="2823519">
                <a:moveTo>
                  <a:pt x="0" y="0"/>
                </a:moveTo>
                <a:lnTo>
                  <a:pt x="2823518" y="0"/>
                </a:lnTo>
                <a:lnTo>
                  <a:pt x="2823518" y="2378086"/>
                </a:lnTo>
                <a:lnTo>
                  <a:pt x="0" y="237808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4926" t="0" r="-11706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6850893" y="4349704"/>
            <a:ext cx="2580217" cy="2378087"/>
          </a:xfrm>
          <a:custGeom>
            <a:avLst/>
            <a:gdLst/>
            <a:ahLst/>
            <a:cxnLst/>
            <a:rect r="r" b="b" t="t" l="l"/>
            <a:pathLst>
              <a:path h="2378087" w="2580217">
                <a:moveTo>
                  <a:pt x="0" y="0"/>
                </a:moveTo>
                <a:lnTo>
                  <a:pt x="2580217" y="0"/>
                </a:lnTo>
                <a:lnTo>
                  <a:pt x="2580217" y="2378086"/>
                </a:lnTo>
                <a:lnTo>
                  <a:pt x="0" y="237808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15052" t="0" r="-23521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3215317" y="-285750"/>
            <a:ext cx="3322965" cy="11985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8456"/>
              </a:lnSpc>
            </a:pPr>
            <a:r>
              <a:rPr lang="en-US" sz="6040">
                <a:solidFill>
                  <a:srgbClr val="FFFFFF"/>
                </a:solidFill>
                <a:latin typeface="Stadio Now Novarese"/>
              </a:rPr>
              <a:t>экология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4AA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3743882" y="2320959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5400000">
            <a:off x="7571232" y="-783285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1" y="0"/>
                </a:lnTo>
                <a:lnTo>
                  <a:pt x="6066451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400000">
            <a:off x="-3743882" y="-3887529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7737110" y="5425203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4773497" y="3865587"/>
            <a:ext cx="4275483" cy="3209953"/>
          </a:xfrm>
          <a:custGeom>
            <a:avLst/>
            <a:gdLst/>
            <a:ahLst/>
            <a:cxnLst/>
            <a:rect r="r" b="b" t="t" l="l"/>
            <a:pathLst>
              <a:path h="3209953" w="4275483">
                <a:moveTo>
                  <a:pt x="0" y="0"/>
                </a:moveTo>
                <a:lnTo>
                  <a:pt x="4275483" y="0"/>
                </a:lnTo>
                <a:lnTo>
                  <a:pt x="4275483" y="3209953"/>
                </a:lnTo>
                <a:lnTo>
                  <a:pt x="0" y="320995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4023766" y="1108448"/>
            <a:ext cx="2222056" cy="2343370"/>
          </a:xfrm>
          <a:custGeom>
            <a:avLst/>
            <a:gdLst/>
            <a:ahLst/>
            <a:cxnLst/>
            <a:rect r="r" b="b" t="t" l="l"/>
            <a:pathLst>
              <a:path h="2343370" w="2222056">
                <a:moveTo>
                  <a:pt x="0" y="0"/>
                </a:moveTo>
                <a:lnTo>
                  <a:pt x="2222056" y="0"/>
                </a:lnTo>
                <a:lnTo>
                  <a:pt x="2222056" y="2343369"/>
                </a:lnTo>
                <a:lnTo>
                  <a:pt x="0" y="234336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14689" t="0" r="-25923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7026049" y="1108448"/>
            <a:ext cx="1757527" cy="2343370"/>
          </a:xfrm>
          <a:custGeom>
            <a:avLst/>
            <a:gdLst/>
            <a:ahLst/>
            <a:cxnLst/>
            <a:rect r="r" b="b" t="t" l="l"/>
            <a:pathLst>
              <a:path h="2343370" w="1757527">
                <a:moveTo>
                  <a:pt x="0" y="0"/>
                </a:moveTo>
                <a:lnTo>
                  <a:pt x="1757527" y="0"/>
                </a:lnTo>
                <a:lnTo>
                  <a:pt x="1757527" y="2343369"/>
                </a:lnTo>
                <a:lnTo>
                  <a:pt x="0" y="234336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390402" y="3840693"/>
            <a:ext cx="3234847" cy="3234847"/>
          </a:xfrm>
          <a:custGeom>
            <a:avLst/>
            <a:gdLst/>
            <a:ahLst/>
            <a:cxnLst/>
            <a:rect r="r" b="b" t="t" l="l"/>
            <a:pathLst>
              <a:path h="3234847" w="3234847">
                <a:moveTo>
                  <a:pt x="0" y="0"/>
                </a:moveTo>
                <a:lnTo>
                  <a:pt x="3234847" y="0"/>
                </a:lnTo>
                <a:lnTo>
                  <a:pt x="3234847" y="3234847"/>
                </a:lnTo>
                <a:lnTo>
                  <a:pt x="0" y="323484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390402" y="1108448"/>
            <a:ext cx="1853137" cy="2470849"/>
          </a:xfrm>
          <a:custGeom>
            <a:avLst/>
            <a:gdLst/>
            <a:ahLst/>
            <a:cxnLst/>
            <a:rect r="r" b="b" t="t" l="l"/>
            <a:pathLst>
              <a:path h="2470849" w="1853137">
                <a:moveTo>
                  <a:pt x="0" y="0"/>
                </a:moveTo>
                <a:lnTo>
                  <a:pt x="1853137" y="0"/>
                </a:lnTo>
                <a:lnTo>
                  <a:pt x="1853137" y="2470849"/>
                </a:lnTo>
                <a:lnTo>
                  <a:pt x="0" y="247084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390402" y="116467"/>
            <a:ext cx="7112996" cy="9919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6983"/>
              </a:lnSpc>
            </a:pPr>
            <a:r>
              <a:rPr lang="en-US" sz="4988">
                <a:solidFill>
                  <a:srgbClr val="FFFFFF"/>
                </a:solidFill>
                <a:latin typeface="Stadio Now Novarese"/>
              </a:rPr>
              <a:t>гуманитарная помощь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4AA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3743882" y="2320959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5400000">
            <a:off x="7571232" y="-783285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1" y="0"/>
                </a:lnTo>
                <a:lnTo>
                  <a:pt x="6066451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400000">
            <a:off x="-3743882" y="-3887529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7737110" y="5425203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5279352" y="4292030"/>
            <a:ext cx="3844483" cy="2854529"/>
          </a:xfrm>
          <a:custGeom>
            <a:avLst/>
            <a:gdLst/>
            <a:ahLst/>
            <a:cxnLst/>
            <a:rect r="r" b="b" t="t" l="l"/>
            <a:pathLst>
              <a:path h="2854529" w="3844483">
                <a:moveTo>
                  <a:pt x="0" y="0"/>
                </a:moveTo>
                <a:lnTo>
                  <a:pt x="3844483" y="0"/>
                </a:lnTo>
                <a:lnTo>
                  <a:pt x="3844483" y="2854529"/>
                </a:lnTo>
                <a:lnTo>
                  <a:pt x="0" y="28545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26727" y="1009089"/>
            <a:ext cx="3396947" cy="3104244"/>
          </a:xfrm>
          <a:custGeom>
            <a:avLst/>
            <a:gdLst/>
            <a:ahLst/>
            <a:cxnLst/>
            <a:rect r="r" b="b" t="t" l="l"/>
            <a:pathLst>
              <a:path h="3104244" w="3396947">
                <a:moveTo>
                  <a:pt x="0" y="0"/>
                </a:moveTo>
                <a:lnTo>
                  <a:pt x="3396946" y="0"/>
                </a:lnTo>
                <a:lnTo>
                  <a:pt x="3396946" y="3104244"/>
                </a:lnTo>
                <a:lnTo>
                  <a:pt x="0" y="310424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-9429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5279352" y="1033197"/>
            <a:ext cx="3325993" cy="3080136"/>
          </a:xfrm>
          <a:custGeom>
            <a:avLst/>
            <a:gdLst/>
            <a:ahLst/>
            <a:cxnLst/>
            <a:rect r="r" b="b" t="t" l="l"/>
            <a:pathLst>
              <a:path h="3080136" w="3325993">
                <a:moveTo>
                  <a:pt x="0" y="0"/>
                </a:moveTo>
                <a:lnTo>
                  <a:pt x="3325993" y="0"/>
                </a:lnTo>
                <a:lnTo>
                  <a:pt x="3325993" y="3080136"/>
                </a:lnTo>
                <a:lnTo>
                  <a:pt x="0" y="308013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22443" r="-18634" b="-48361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731520" y="4292030"/>
            <a:ext cx="4324673" cy="2854529"/>
          </a:xfrm>
          <a:custGeom>
            <a:avLst/>
            <a:gdLst/>
            <a:ahLst/>
            <a:cxnLst/>
            <a:rect r="r" b="b" t="t" l="l"/>
            <a:pathLst>
              <a:path h="2854529" w="4324673">
                <a:moveTo>
                  <a:pt x="0" y="0"/>
                </a:moveTo>
                <a:lnTo>
                  <a:pt x="4324673" y="0"/>
                </a:lnTo>
                <a:lnTo>
                  <a:pt x="4324673" y="2854529"/>
                </a:lnTo>
                <a:lnTo>
                  <a:pt x="0" y="285452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-25075" b="-42118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010698" y="55206"/>
            <a:ext cx="7857035" cy="8828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6237"/>
              </a:lnSpc>
            </a:pPr>
            <a:r>
              <a:rPr lang="en-US" sz="4455">
                <a:solidFill>
                  <a:srgbClr val="FFFFFF"/>
                </a:solidFill>
                <a:latin typeface="Stadio Now Novarese"/>
              </a:rPr>
              <a:t>помощь семьям солдат  СВО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4AA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3743882" y="2320959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5400000">
            <a:off x="7571232" y="-783285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1" y="0"/>
                </a:lnTo>
                <a:lnTo>
                  <a:pt x="6066451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400000">
            <a:off x="-3743882" y="-3887529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7737110" y="5425203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607865" y="1156868"/>
            <a:ext cx="2936572" cy="2500732"/>
          </a:xfrm>
          <a:custGeom>
            <a:avLst/>
            <a:gdLst/>
            <a:ahLst/>
            <a:cxnLst/>
            <a:rect r="r" b="b" t="t" l="l"/>
            <a:pathLst>
              <a:path h="2500732" w="2936572">
                <a:moveTo>
                  <a:pt x="0" y="0"/>
                </a:moveTo>
                <a:lnTo>
                  <a:pt x="2936572" y="0"/>
                </a:lnTo>
                <a:lnTo>
                  <a:pt x="2936572" y="2500732"/>
                </a:lnTo>
                <a:lnTo>
                  <a:pt x="0" y="250073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41187" r="0" b="-15383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5422009" y="1156868"/>
            <a:ext cx="2683552" cy="2500732"/>
          </a:xfrm>
          <a:custGeom>
            <a:avLst/>
            <a:gdLst/>
            <a:ahLst/>
            <a:cxnLst/>
            <a:rect r="r" b="b" t="t" l="l"/>
            <a:pathLst>
              <a:path h="2500732" w="2683552">
                <a:moveTo>
                  <a:pt x="0" y="0"/>
                </a:moveTo>
                <a:lnTo>
                  <a:pt x="2683552" y="0"/>
                </a:lnTo>
                <a:lnTo>
                  <a:pt x="2683552" y="2500732"/>
                </a:lnTo>
                <a:lnTo>
                  <a:pt x="0" y="250073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20860" r="0" b="-2222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607865" y="3971296"/>
            <a:ext cx="2936572" cy="2454481"/>
          </a:xfrm>
          <a:custGeom>
            <a:avLst/>
            <a:gdLst/>
            <a:ahLst/>
            <a:cxnLst/>
            <a:rect r="r" b="b" t="t" l="l"/>
            <a:pathLst>
              <a:path h="2454481" w="2936572">
                <a:moveTo>
                  <a:pt x="0" y="0"/>
                </a:moveTo>
                <a:lnTo>
                  <a:pt x="2936572" y="0"/>
                </a:lnTo>
                <a:lnTo>
                  <a:pt x="2936572" y="2454481"/>
                </a:lnTo>
                <a:lnTo>
                  <a:pt x="0" y="245448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-11444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5422009" y="3943350"/>
            <a:ext cx="2683552" cy="2482427"/>
          </a:xfrm>
          <a:custGeom>
            <a:avLst/>
            <a:gdLst/>
            <a:ahLst/>
            <a:cxnLst/>
            <a:rect r="r" b="b" t="t" l="l"/>
            <a:pathLst>
              <a:path h="2482427" w="2683552">
                <a:moveTo>
                  <a:pt x="0" y="0"/>
                </a:moveTo>
                <a:lnTo>
                  <a:pt x="2683552" y="0"/>
                </a:lnTo>
                <a:lnTo>
                  <a:pt x="2683552" y="2482427"/>
                </a:lnTo>
                <a:lnTo>
                  <a:pt x="0" y="248242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13457" t="0" r="-9882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3391619" y="-15813"/>
            <a:ext cx="2970363" cy="8828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6237"/>
              </a:lnSpc>
            </a:pPr>
            <a:r>
              <a:rPr lang="en-US" sz="4455">
                <a:solidFill>
                  <a:srgbClr val="FFFFFF"/>
                </a:solidFill>
                <a:latin typeface="Stadio Now Novarese"/>
              </a:rPr>
              <a:t>донорство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4AA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3743882" y="2320959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5400000">
            <a:off x="7571232" y="-783285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1" y="0"/>
                </a:lnTo>
                <a:lnTo>
                  <a:pt x="6066451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400000">
            <a:off x="-3743882" y="-3887529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7737110" y="5425203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76125" y="1453253"/>
            <a:ext cx="2518042" cy="2518042"/>
          </a:xfrm>
          <a:custGeom>
            <a:avLst/>
            <a:gdLst/>
            <a:ahLst/>
            <a:cxnLst/>
            <a:rect r="r" b="b" t="t" l="l"/>
            <a:pathLst>
              <a:path h="2518042" w="2518042">
                <a:moveTo>
                  <a:pt x="0" y="0"/>
                </a:moveTo>
                <a:lnTo>
                  <a:pt x="2518043" y="0"/>
                </a:lnTo>
                <a:lnTo>
                  <a:pt x="2518043" y="2518043"/>
                </a:lnTo>
                <a:lnTo>
                  <a:pt x="0" y="251804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6270678" y="1453253"/>
            <a:ext cx="3357390" cy="2518042"/>
          </a:xfrm>
          <a:custGeom>
            <a:avLst/>
            <a:gdLst/>
            <a:ahLst/>
            <a:cxnLst/>
            <a:rect r="r" b="b" t="t" l="l"/>
            <a:pathLst>
              <a:path h="2518042" w="3357390">
                <a:moveTo>
                  <a:pt x="0" y="0"/>
                </a:moveTo>
                <a:lnTo>
                  <a:pt x="3357390" y="0"/>
                </a:lnTo>
                <a:lnTo>
                  <a:pt x="3357390" y="2518043"/>
                </a:lnTo>
                <a:lnTo>
                  <a:pt x="0" y="251804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3144031" y="4113333"/>
            <a:ext cx="3126647" cy="2645751"/>
          </a:xfrm>
          <a:custGeom>
            <a:avLst/>
            <a:gdLst/>
            <a:ahLst/>
            <a:cxnLst/>
            <a:rect r="r" b="b" t="t" l="l"/>
            <a:pathLst>
              <a:path h="2645751" w="3126647">
                <a:moveTo>
                  <a:pt x="0" y="0"/>
                </a:moveTo>
                <a:lnTo>
                  <a:pt x="3126647" y="0"/>
                </a:lnTo>
                <a:lnTo>
                  <a:pt x="3126647" y="2645751"/>
                </a:lnTo>
                <a:lnTo>
                  <a:pt x="0" y="264575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-18176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76125" y="4113333"/>
            <a:ext cx="2870838" cy="2645751"/>
          </a:xfrm>
          <a:custGeom>
            <a:avLst/>
            <a:gdLst/>
            <a:ahLst/>
            <a:cxnLst/>
            <a:rect r="r" b="b" t="t" l="l"/>
            <a:pathLst>
              <a:path h="2645751" w="2870838">
                <a:moveTo>
                  <a:pt x="0" y="0"/>
                </a:moveTo>
                <a:lnTo>
                  <a:pt x="2870838" y="0"/>
                </a:lnTo>
                <a:lnTo>
                  <a:pt x="2870838" y="2645751"/>
                </a:lnTo>
                <a:lnTo>
                  <a:pt x="0" y="264575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-8507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2803728" y="1453253"/>
            <a:ext cx="3357390" cy="2518042"/>
          </a:xfrm>
          <a:custGeom>
            <a:avLst/>
            <a:gdLst/>
            <a:ahLst/>
            <a:cxnLst/>
            <a:rect r="r" b="b" t="t" l="l"/>
            <a:pathLst>
              <a:path h="2518042" w="3357390">
                <a:moveTo>
                  <a:pt x="0" y="0"/>
                </a:moveTo>
                <a:lnTo>
                  <a:pt x="3357390" y="0"/>
                </a:lnTo>
                <a:lnTo>
                  <a:pt x="3357390" y="2518043"/>
                </a:lnTo>
                <a:lnTo>
                  <a:pt x="0" y="251804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6420333" y="4113333"/>
            <a:ext cx="3207735" cy="2645751"/>
          </a:xfrm>
          <a:custGeom>
            <a:avLst/>
            <a:gdLst/>
            <a:ahLst/>
            <a:cxnLst/>
            <a:rect r="r" b="b" t="t" l="l"/>
            <a:pathLst>
              <a:path h="2645751" w="3207735">
                <a:moveTo>
                  <a:pt x="0" y="0"/>
                </a:moveTo>
                <a:lnTo>
                  <a:pt x="3207735" y="0"/>
                </a:lnTo>
                <a:lnTo>
                  <a:pt x="3207735" y="2645751"/>
                </a:lnTo>
                <a:lnTo>
                  <a:pt x="0" y="2645751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39978" t="0" r="-38961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257542" y="55206"/>
            <a:ext cx="7378717" cy="8828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6237"/>
              </a:lnSpc>
            </a:pPr>
            <a:r>
              <a:rPr lang="en-US" sz="4455">
                <a:solidFill>
                  <a:srgbClr val="FFFFFF"/>
                </a:solidFill>
                <a:latin typeface="Stadio Now Novarese"/>
              </a:rPr>
              <a:t>событийное волонтерство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4AA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3743882" y="2320959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5400000">
            <a:off x="7571232" y="-783285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1" y="0"/>
                </a:lnTo>
                <a:lnTo>
                  <a:pt x="6066451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400000">
            <a:off x="-3743882" y="-3887529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7737110" y="5425203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746529" y="1064106"/>
            <a:ext cx="2784253" cy="2784253"/>
          </a:xfrm>
          <a:custGeom>
            <a:avLst/>
            <a:gdLst/>
            <a:ahLst/>
            <a:cxnLst/>
            <a:rect r="r" b="b" t="t" l="l"/>
            <a:pathLst>
              <a:path h="2784253" w="2784253">
                <a:moveTo>
                  <a:pt x="0" y="0"/>
                </a:moveTo>
                <a:lnTo>
                  <a:pt x="2784253" y="0"/>
                </a:lnTo>
                <a:lnTo>
                  <a:pt x="2784253" y="2784253"/>
                </a:lnTo>
                <a:lnTo>
                  <a:pt x="0" y="278425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4727510" y="1091378"/>
            <a:ext cx="3353451" cy="2755419"/>
          </a:xfrm>
          <a:custGeom>
            <a:avLst/>
            <a:gdLst/>
            <a:ahLst/>
            <a:cxnLst/>
            <a:rect r="r" b="b" t="t" l="l"/>
            <a:pathLst>
              <a:path h="2755419" w="3353451">
                <a:moveTo>
                  <a:pt x="0" y="0"/>
                </a:moveTo>
                <a:lnTo>
                  <a:pt x="3353451" y="0"/>
                </a:lnTo>
                <a:lnTo>
                  <a:pt x="3353451" y="2755419"/>
                </a:lnTo>
                <a:lnTo>
                  <a:pt x="0" y="275541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647002" y="3929085"/>
            <a:ext cx="3442782" cy="2999275"/>
          </a:xfrm>
          <a:custGeom>
            <a:avLst/>
            <a:gdLst/>
            <a:ahLst/>
            <a:cxnLst/>
            <a:rect r="r" b="b" t="t" l="l"/>
            <a:pathLst>
              <a:path h="2999275" w="3442782">
                <a:moveTo>
                  <a:pt x="0" y="0"/>
                </a:moveTo>
                <a:lnTo>
                  <a:pt x="3442783" y="0"/>
                </a:lnTo>
                <a:lnTo>
                  <a:pt x="3442783" y="2999275"/>
                </a:lnTo>
                <a:lnTo>
                  <a:pt x="0" y="299927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14787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5225755" y="3929085"/>
            <a:ext cx="2999275" cy="2999275"/>
          </a:xfrm>
          <a:custGeom>
            <a:avLst/>
            <a:gdLst/>
            <a:ahLst/>
            <a:cxnLst/>
            <a:rect r="r" b="b" t="t" l="l"/>
            <a:pathLst>
              <a:path h="2999275" w="2999275">
                <a:moveTo>
                  <a:pt x="0" y="0"/>
                </a:moveTo>
                <a:lnTo>
                  <a:pt x="2999275" y="0"/>
                </a:lnTo>
                <a:lnTo>
                  <a:pt x="2999275" y="2999275"/>
                </a:lnTo>
                <a:lnTo>
                  <a:pt x="0" y="299927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2442142" y="-15813"/>
            <a:ext cx="4177280" cy="8828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6237"/>
              </a:lnSpc>
            </a:pPr>
            <a:r>
              <a:rPr lang="en-US" sz="4455">
                <a:solidFill>
                  <a:srgbClr val="FFFFFF"/>
                </a:solidFill>
                <a:latin typeface="Stadio Now Novarese"/>
              </a:rPr>
              <a:t>сбор для детей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4AA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3795709" y="2372786"/>
            <a:ext cx="6306111" cy="3578718"/>
          </a:xfrm>
          <a:custGeom>
            <a:avLst/>
            <a:gdLst/>
            <a:ahLst/>
            <a:cxnLst/>
            <a:rect r="r" b="b" t="t" l="l"/>
            <a:pathLst>
              <a:path h="3578718" w="6306111">
                <a:moveTo>
                  <a:pt x="0" y="0"/>
                </a:moveTo>
                <a:lnTo>
                  <a:pt x="6306111" y="0"/>
                </a:lnTo>
                <a:lnTo>
                  <a:pt x="6306111" y="3578718"/>
                </a:lnTo>
                <a:lnTo>
                  <a:pt x="0" y="35787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5400000">
            <a:off x="7571232" y="-783285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1" y="0"/>
                </a:lnTo>
                <a:lnTo>
                  <a:pt x="6066451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400000">
            <a:off x="-3743882" y="-3887529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7737110" y="5425203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5400000">
            <a:off x="115450" y="2471035"/>
            <a:ext cx="6306111" cy="3578718"/>
          </a:xfrm>
          <a:custGeom>
            <a:avLst/>
            <a:gdLst/>
            <a:ahLst/>
            <a:cxnLst/>
            <a:rect r="r" b="b" t="t" l="l"/>
            <a:pathLst>
              <a:path h="3578718" w="6306111">
                <a:moveTo>
                  <a:pt x="0" y="0"/>
                </a:moveTo>
                <a:lnTo>
                  <a:pt x="6306111" y="0"/>
                </a:lnTo>
                <a:lnTo>
                  <a:pt x="6306111" y="3578718"/>
                </a:lnTo>
                <a:lnTo>
                  <a:pt x="0" y="35787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4400145" y="3131467"/>
            <a:ext cx="5353455" cy="4015092"/>
          </a:xfrm>
          <a:custGeom>
            <a:avLst/>
            <a:gdLst/>
            <a:ahLst/>
            <a:cxnLst/>
            <a:rect r="r" b="b" t="t" l="l"/>
            <a:pathLst>
              <a:path h="4015092" w="5353455">
                <a:moveTo>
                  <a:pt x="0" y="0"/>
                </a:moveTo>
                <a:lnTo>
                  <a:pt x="5353455" y="0"/>
                </a:lnTo>
                <a:lnTo>
                  <a:pt x="5353455" y="4015092"/>
                </a:lnTo>
                <a:lnTo>
                  <a:pt x="0" y="401509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62481" y="245303"/>
            <a:ext cx="4015092" cy="4015092"/>
          </a:xfrm>
          <a:custGeom>
            <a:avLst/>
            <a:gdLst/>
            <a:ahLst/>
            <a:cxnLst/>
            <a:rect r="r" b="b" t="t" l="l"/>
            <a:pathLst>
              <a:path h="4015092" w="4015092">
                <a:moveTo>
                  <a:pt x="0" y="0"/>
                </a:moveTo>
                <a:lnTo>
                  <a:pt x="4015092" y="0"/>
                </a:lnTo>
                <a:lnTo>
                  <a:pt x="4015092" y="4015091"/>
                </a:lnTo>
                <a:lnTo>
                  <a:pt x="0" y="401509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4876800" y="842514"/>
            <a:ext cx="3789680" cy="16217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11317"/>
              </a:lnSpc>
            </a:pPr>
            <a:r>
              <a:rPr lang="en-US" sz="8083">
                <a:solidFill>
                  <a:srgbClr val="FFFFFF"/>
                </a:solidFill>
                <a:latin typeface="Stadio Now Novarese"/>
              </a:rPr>
              <a:t>гранты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4AA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3795709" y="2372786"/>
            <a:ext cx="6306111" cy="3578718"/>
          </a:xfrm>
          <a:custGeom>
            <a:avLst/>
            <a:gdLst/>
            <a:ahLst/>
            <a:cxnLst/>
            <a:rect r="r" b="b" t="t" l="l"/>
            <a:pathLst>
              <a:path h="3578718" w="6306111">
                <a:moveTo>
                  <a:pt x="0" y="0"/>
                </a:moveTo>
                <a:lnTo>
                  <a:pt x="6306111" y="0"/>
                </a:lnTo>
                <a:lnTo>
                  <a:pt x="6306111" y="3578718"/>
                </a:lnTo>
                <a:lnTo>
                  <a:pt x="0" y="35787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5400000">
            <a:off x="7571232" y="-783285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1" y="0"/>
                </a:lnTo>
                <a:lnTo>
                  <a:pt x="6066451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400000">
            <a:off x="-3743882" y="-3887529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7737110" y="5425203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0" y="1496487"/>
            <a:ext cx="2206016" cy="5233692"/>
          </a:xfrm>
          <a:custGeom>
            <a:avLst/>
            <a:gdLst/>
            <a:ahLst/>
            <a:cxnLst/>
            <a:rect r="r" b="b" t="t" l="l"/>
            <a:pathLst>
              <a:path h="5233692" w="2206016">
                <a:moveTo>
                  <a:pt x="0" y="0"/>
                </a:moveTo>
                <a:lnTo>
                  <a:pt x="2206016" y="0"/>
                </a:lnTo>
                <a:lnTo>
                  <a:pt x="2206016" y="5233692"/>
                </a:lnTo>
                <a:lnTo>
                  <a:pt x="0" y="523369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9798" t="0" r="-48136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2324414" y="1496487"/>
            <a:ext cx="2355161" cy="5233692"/>
          </a:xfrm>
          <a:custGeom>
            <a:avLst/>
            <a:gdLst/>
            <a:ahLst/>
            <a:cxnLst/>
            <a:rect r="r" b="b" t="t" l="l"/>
            <a:pathLst>
              <a:path h="5233692" w="2355161">
                <a:moveTo>
                  <a:pt x="0" y="0"/>
                </a:moveTo>
                <a:lnTo>
                  <a:pt x="2355161" y="0"/>
                </a:lnTo>
                <a:lnTo>
                  <a:pt x="2355161" y="5233692"/>
                </a:lnTo>
                <a:lnTo>
                  <a:pt x="0" y="523369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4786399" y="1496487"/>
            <a:ext cx="2425137" cy="5233692"/>
          </a:xfrm>
          <a:custGeom>
            <a:avLst/>
            <a:gdLst/>
            <a:ahLst/>
            <a:cxnLst/>
            <a:rect r="r" b="b" t="t" l="l"/>
            <a:pathLst>
              <a:path h="5233692" w="2425137">
                <a:moveTo>
                  <a:pt x="0" y="0"/>
                </a:moveTo>
                <a:lnTo>
                  <a:pt x="2425136" y="0"/>
                </a:lnTo>
                <a:lnTo>
                  <a:pt x="2425136" y="5233692"/>
                </a:lnTo>
                <a:lnTo>
                  <a:pt x="0" y="523369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38921" t="0" r="-22935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7318359" y="1496487"/>
            <a:ext cx="2559980" cy="5233692"/>
          </a:xfrm>
          <a:custGeom>
            <a:avLst/>
            <a:gdLst/>
            <a:ahLst/>
            <a:cxnLst/>
            <a:rect r="r" b="b" t="t" l="l"/>
            <a:pathLst>
              <a:path h="5233692" w="2559980">
                <a:moveTo>
                  <a:pt x="0" y="0"/>
                </a:moveTo>
                <a:lnTo>
                  <a:pt x="2559980" y="0"/>
                </a:lnTo>
                <a:lnTo>
                  <a:pt x="2559980" y="5233692"/>
                </a:lnTo>
                <a:lnTo>
                  <a:pt x="0" y="523369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21069" t="0" r="-32262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330375" y="-193172"/>
            <a:ext cx="7369058" cy="13211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9238"/>
              </a:lnSpc>
            </a:pPr>
            <a:r>
              <a:rPr lang="en-US" sz="6598">
                <a:solidFill>
                  <a:srgbClr val="FFFFFF"/>
                </a:solidFill>
                <a:latin typeface="Stadio Now Novarese"/>
              </a:rPr>
              <a:t>адресная помощь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4AA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3795709" y="2372786"/>
            <a:ext cx="6306111" cy="3578718"/>
          </a:xfrm>
          <a:custGeom>
            <a:avLst/>
            <a:gdLst/>
            <a:ahLst/>
            <a:cxnLst/>
            <a:rect r="r" b="b" t="t" l="l"/>
            <a:pathLst>
              <a:path h="3578718" w="6306111">
                <a:moveTo>
                  <a:pt x="0" y="0"/>
                </a:moveTo>
                <a:lnTo>
                  <a:pt x="6306111" y="0"/>
                </a:lnTo>
                <a:lnTo>
                  <a:pt x="6306111" y="3578718"/>
                </a:lnTo>
                <a:lnTo>
                  <a:pt x="0" y="35787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5400000">
            <a:off x="7571232" y="-783285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1" y="0"/>
                </a:lnTo>
                <a:lnTo>
                  <a:pt x="6066451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400000">
            <a:off x="-3743882" y="-3887529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7737110" y="5425203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39354" y="1915039"/>
            <a:ext cx="4537446" cy="4112513"/>
          </a:xfrm>
          <a:custGeom>
            <a:avLst/>
            <a:gdLst/>
            <a:ahLst/>
            <a:cxnLst/>
            <a:rect r="r" b="b" t="t" l="l"/>
            <a:pathLst>
              <a:path h="4112513" w="4537446">
                <a:moveTo>
                  <a:pt x="0" y="0"/>
                </a:moveTo>
                <a:lnTo>
                  <a:pt x="4537446" y="0"/>
                </a:lnTo>
                <a:lnTo>
                  <a:pt x="4537446" y="4112513"/>
                </a:lnTo>
                <a:lnTo>
                  <a:pt x="0" y="411251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5114" t="0" r="-36013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5123917" y="1915039"/>
            <a:ext cx="3759185" cy="4112513"/>
          </a:xfrm>
          <a:custGeom>
            <a:avLst/>
            <a:gdLst/>
            <a:ahLst/>
            <a:cxnLst/>
            <a:rect r="r" b="b" t="t" l="l"/>
            <a:pathLst>
              <a:path h="4112513" w="3759185">
                <a:moveTo>
                  <a:pt x="0" y="0"/>
                </a:moveTo>
                <a:lnTo>
                  <a:pt x="3759185" y="0"/>
                </a:lnTo>
                <a:lnTo>
                  <a:pt x="3759185" y="4112513"/>
                </a:lnTo>
                <a:lnTo>
                  <a:pt x="0" y="411251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15429" r="0" b="-6448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3781541" y="-90963"/>
            <a:ext cx="7369058" cy="13211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9238"/>
              </a:lnSpc>
            </a:pPr>
            <a:r>
              <a:rPr lang="en-US" sz="6598">
                <a:solidFill>
                  <a:srgbClr val="FFFFFF"/>
                </a:solidFill>
                <a:latin typeface="Stadio Now Novarese"/>
              </a:rPr>
              <a:t>ВДЦ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4AA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3795709" y="2372786"/>
            <a:ext cx="6306111" cy="3578718"/>
          </a:xfrm>
          <a:custGeom>
            <a:avLst/>
            <a:gdLst/>
            <a:ahLst/>
            <a:cxnLst/>
            <a:rect r="r" b="b" t="t" l="l"/>
            <a:pathLst>
              <a:path h="3578718" w="6306111">
                <a:moveTo>
                  <a:pt x="0" y="0"/>
                </a:moveTo>
                <a:lnTo>
                  <a:pt x="6306111" y="0"/>
                </a:lnTo>
                <a:lnTo>
                  <a:pt x="6306111" y="3578718"/>
                </a:lnTo>
                <a:lnTo>
                  <a:pt x="0" y="35787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5400000">
            <a:off x="7571232" y="-783285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1" y="0"/>
                </a:lnTo>
                <a:lnTo>
                  <a:pt x="6066451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400000">
            <a:off x="-3743882" y="-3887529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7737110" y="5425203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419155" y="-128829"/>
            <a:ext cx="5584355" cy="18861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7001"/>
              </a:lnSpc>
            </a:pPr>
            <a:r>
              <a:rPr lang="en-US" sz="5000">
                <a:solidFill>
                  <a:srgbClr val="FFFFFF"/>
                </a:solidFill>
                <a:latin typeface="Stadio Now Novarese"/>
              </a:rPr>
              <a:t>следующие проектные шаги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335325" y="1652545"/>
            <a:ext cx="8008965" cy="54335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470364" indent="-235182" lvl="1">
              <a:lnSpc>
                <a:spcPts val="3050"/>
              </a:lnSpc>
              <a:buFont typeface="Arial"/>
              <a:buChar char="•"/>
            </a:pPr>
            <a:r>
              <a:rPr lang="en-US" sz="2178">
                <a:solidFill>
                  <a:srgbClr val="FFFFFF"/>
                </a:solidFill>
                <a:latin typeface="Stadio Now Novarese"/>
              </a:rPr>
              <a:t>получение верификации</a:t>
            </a:r>
          </a:p>
          <a:p>
            <a:pPr marL="470364" indent="-235182" lvl="1">
              <a:lnSpc>
                <a:spcPts val="3050"/>
              </a:lnSpc>
              <a:buFont typeface="Arial"/>
              <a:buChar char="•"/>
            </a:pPr>
            <a:r>
              <a:rPr lang="en-US" sz="2178">
                <a:solidFill>
                  <a:srgbClr val="FFFFFF"/>
                </a:solidFill>
                <a:latin typeface="Stadio Now Novarese"/>
              </a:rPr>
              <a:t>подписание договора о сотрудничестве с штабом “Волонтеры культуры”</a:t>
            </a:r>
          </a:p>
          <a:p>
            <a:pPr marL="470364" indent="-235182" lvl="1">
              <a:lnSpc>
                <a:spcPts val="3050"/>
              </a:lnSpc>
              <a:buFont typeface="Arial"/>
              <a:buChar char="•"/>
            </a:pPr>
            <a:r>
              <a:rPr lang="en-US" sz="2178">
                <a:solidFill>
                  <a:srgbClr val="FFFFFF"/>
                </a:solidFill>
                <a:latin typeface="Stadio Now Novarese"/>
              </a:rPr>
              <a:t>Разработка и реализация брендБука</a:t>
            </a:r>
          </a:p>
          <a:p>
            <a:pPr marL="470364" indent="-235182" lvl="1">
              <a:lnSpc>
                <a:spcPts val="3050"/>
              </a:lnSpc>
              <a:buFont typeface="Arial"/>
              <a:buChar char="•"/>
            </a:pPr>
            <a:r>
              <a:rPr lang="en-US" sz="2178">
                <a:solidFill>
                  <a:srgbClr val="FFFFFF"/>
                </a:solidFill>
                <a:latin typeface="Stadio Now Novarese"/>
              </a:rPr>
              <a:t>Выезд в районы Республики по программе “Адресная помощь “</a:t>
            </a:r>
          </a:p>
          <a:p>
            <a:pPr marL="470364" indent="-235182" lvl="1">
              <a:lnSpc>
                <a:spcPts val="3050"/>
              </a:lnSpc>
              <a:buFont typeface="Arial"/>
              <a:buChar char="•"/>
            </a:pPr>
            <a:r>
              <a:rPr lang="en-US" sz="2178">
                <a:solidFill>
                  <a:srgbClr val="FFFFFF"/>
                </a:solidFill>
                <a:latin typeface="Stadio Now Novarese"/>
              </a:rPr>
              <a:t>Кураторы шествия “Бессмертный полк”</a:t>
            </a:r>
          </a:p>
          <a:p>
            <a:pPr marL="470364" indent="-235182" lvl="1">
              <a:lnSpc>
                <a:spcPts val="3050"/>
              </a:lnSpc>
              <a:buFont typeface="Arial"/>
              <a:buChar char="•"/>
            </a:pPr>
            <a:r>
              <a:rPr lang="en-US" sz="2178">
                <a:solidFill>
                  <a:srgbClr val="FFFFFF"/>
                </a:solidFill>
                <a:latin typeface="Stadio Now Novarese"/>
              </a:rPr>
              <a:t>Продолжаем работу в событийном направлении  </a:t>
            </a:r>
          </a:p>
          <a:p>
            <a:pPr marL="470364" indent="-235182" lvl="1">
              <a:lnSpc>
                <a:spcPts val="3050"/>
              </a:lnSpc>
              <a:buFont typeface="Arial"/>
              <a:buChar char="•"/>
            </a:pPr>
            <a:r>
              <a:rPr lang="en-US" sz="2178">
                <a:solidFill>
                  <a:srgbClr val="FFFFFF"/>
                </a:solidFill>
                <a:latin typeface="Stadio Now Novarese"/>
              </a:rPr>
              <a:t> Проект “Брат отца”, “Старший брат” для детей ТЖС</a:t>
            </a:r>
          </a:p>
          <a:p>
            <a:pPr marL="470364" indent="-235182" lvl="1">
              <a:lnSpc>
                <a:spcPts val="3050"/>
              </a:lnSpc>
              <a:buFont typeface="Arial"/>
              <a:buChar char="•"/>
            </a:pPr>
            <a:r>
              <a:rPr lang="en-US" sz="2178">
                <a:solidFill>
                  <a:srgbClr val="FFFFFF"/>
                </a:solidFill>
                <a:latin typeface="Stadio Now Novarese"/>
              </a:rPr>
              <a:t>Экологическая акция “360”</a:t>
            </a:r>
          </a:p>
          <a:p>
            <a:pPr marL="470364" indent="-235182" lvl="1">
              <a:lnSpc>
                <a:spcPts val="3050"/>
              </a:lnSpc>
              <a:buFont typeface="Arial"/>
              <a:buChar char="•"/>
            </a:pPr>
            <a:r>
              <a:rPr lang="en-US" sz="2178">
                <a:solidFill>
                  <a:srgbClr val="FFFFFF"/>
                </a:solidFill>
                <a:latin typeface="Stadio Now Novarese"/>
              </a:rPr>
              <a:t>Продолжаем сбор гумнитараной помощи и плетение мас.сетей</a:t>
            </a:r>
          </a:p>
          <a:p>
            <a:pPr marL="470364" indent="-235182" lvl="1">
              <a:lnSpc>
                <a:spcPts val="3050"/>
              </a:lnSpc>
              <a:buFont typeface="Arial"/>
              <a:buChar char="•"/>
            </a:pPr>
            <a:r>
              <a:rPr lang="en-US" sz="2178">
                <a:solidFill>
                  <a:srgbClr val="FFFFFF"/>
                </a:solidFill>
                <a:latin typeface="Stadio Now Novarese"/>
              </a:rPr>
              <a:t>Конкурс “Республика добрых дел”</a:t>
            </a:r>
          </a:p>
          <a:p>
            <a:pPr marL="470364" indent="-235182" lvl="1">
              <a:lnSpc>
                <a:spcPts val="3050"/>
              </a:lnSpc>
              <a:buFont typeface="Arial"/>
              <a:buChar char="•"/>
            </a:pPr>
            <a:r>
              <a:rPr lang="en-US" sz="2178">
                <a:solidFill>
                  <a:srgbClr val="FFFFFF"/>
                </a:solidFill>
                <a:latin typeface="Stadio Now Novarese"/>
              </a:rPr>
              <a:t>Премия “МЫ ВМЕСТЕ”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4AA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3795709" y="2372786"/>
            <a:ext cx="6306111" cy="3578718"/>
          </a:xfrm>
          <a:custGeom>
            <a:avLst/>
            <a:gdLst/>
            <a:ahLst/>
            <a:cxnLst/>
            <a:rect r="r" b="b" t="t" l="l"/>
            <a:pathLst>
              <a:path h="3578718" w="6306111">
                <a:moveTo>
                  <a:pt x="0" y="0"/>
                </a:moveTo>
                <a:lnTo>
                  <a:pt x="6306111" y="0"/>
                </a:lnTo>
                <a:lnTo>
                  <a:pt x="6306111" y="3578718"/>
                </a:lnTo>
                <a:lnTo>
                  <a:pt x="0" y="35787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5400000">
            <a:off x="7571232" y="-783285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1" y="0"/>
                </a:lnTo>
                <a:lnTo>
                  <a:pt x="6066451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400000">
            <a:off x="-3743882" y="-3887529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7737110" y="5425203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419155" y="-128829"/>
            <a:ext cx="5584355" cy="18861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7001"/>
              </a:lnSpc>
            </a:pPr>
            <a:r>
              <a:rPr lang="en-US" sz="5000">
                <a:solidFill>
                  <a:srgbClr val="FFFFFF"/>
                </a:solidFill>
                <a:latin typeface="Stadio Now Novarese"/>
              </a:rPr>
              <a:t>следующие проектные шаги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335325" y="1652545"/>
            <a:ext cx="8008965" cy="54335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470364" indent="-235182" lvl="1">
              <a:lnSpc>
                <a:spcPts val="3050"/>
              </a:lnSpc>
              <a:buFont typeface="Arial"/>
              <a:buChar char="•"/>
            </a:pPr>
            <a:r>
              <a:rPr lang="en-US" sz="2178">
                <a:solidFill>
                  <a:srgbClr val="FFFFFF"/>
                </a:solidFill>
                <a:latin typeface="Stadio Now Novarese"/>
              </a:rPr>
              <a:t>получение верификации</a:t>
            </a:r>
          </a:p>
          <a:p>
            <a:pPr marL="470364" indent="-235182" lvl="1">
              <a:lnSpc>
                <a:spcPts val="3050"/>
              </a:lnSpc>
              <a:buFont typeface="Arial"/>
              <a:buChar char="•"/>
            </a:pPr>
            <a:r>
              <a:rPr lang="en-US" sz="2178">
                <a:solidFill>
                  <a:srgbClr val="FFFFFF"/>
                </a:solidFill>
                <a:latin typeface="Stadio Now Novarese"/>
              </a:rPr>
              <a:t>подписание договора о сотрудничестве с штабом “Волонтеры культуры”</a:t>
            </a:r>
          </a:p>
          <a:p>
            <a:pPr marL="470364" indent="-235182" lvl="1">
              <a:lnSpc>
                <a:spcPts val="3050"/>
              </a:lnSpc>
              <a:buFont typeface="Arial"/>
              <a:buChar char="•"/>
            </a:pPr>
            <a:r>
              <a:rPr lang="en-US" sz="2178">
                <a:solidFill>
                  <a:srgbClr val="FFFFFF"/>
                </a:solidFill>
                <a:latin typeface="Stadio Now Novarese"/>
              </a:rPr>
              <a:t>Разработка и реализация брендБука</a:t>
            </a:r>
          </a:p>
          <a:p>
            <a:pPr marL="470364" indent="-235182" lvl="1">
              <a:lnSpc>
                <a:spcPts val="3050"/>
              </a:lnSpc>
              <a:buFont typeface="Arial"/>
              <a:buChar char="•"/>
            </a:pPr>
            <a:r>
              <a:rPr lang="en-US" sz="2178">
                <a:solidFill>
                  <a:srgbClr val="FFFFFF"/>
                </a:solidFill>
                <a:latin typeface="Stadio Now Novarese"/>
              </a:rPr>
              <a:t>Выезд в районы Республики по программе “Адресная помощь “</a:t>
            </a:r>
          </a:p>
          <a:p>
            <a:pPr marL="470364" indent="-235182" lvl="1">
              <a:lnSpc>
                <a:spcPts val="3050"/>
              </a:lnSpc>
              <a:buFont typeface="Arial"/>
              <a:buChar char="•"/>
            </a:pPr>
            <a:r>
              <a:rPr lang="en-US" sz="2178">
                <a:solidFill>
                  <a:srgbClr val="FFFFFF"/>
                </a:solidFill>
                <a:latin typeface="Stadio Now Novarese"/>
              </a:rPr>
              <a:t>Кураторы шествия “Бессмертный полк”</a:t>
            </a:r>
          </a:p>
          <a:p>
            <a:pPr marL="470364" indent="-235182" lvl="1">
              <a:lnSpc>
                <a:spcPts val="3050"/>
              </a:lnSpc>
              <a:buFont typeface="Arial"/>
              <a:buChar char="•"/>
            </a:pPr>
            <a:r>
              <a:rPr lang="en-US" sz="2178">
                <a:solidFill>
                  <a:srgbClr val="FFFFFF"/>
                </a:solidFill>
                <a:latin typeface="Stadio Now Novarese"/>
              </a:rPr>
              <a:t>Продолжаем работу в событийном направлении  </a:t>
            </a:r>
          </a:p>
          <a:p>
            <a:pPr marL="470364" indent="-235182" lvl="1">
              <a:lnSpc>
                <a:spcPts val="3050"/>
              </a:lnSpc>
              <a:buFont typeface="Arial"/>
              <a:buChar char="•"/>
            </a:pPr>
            <a:r>
              <a:rPr lang="en-US" sz="2178">
                <a:solidFill>
                  <a:srgbClr val="FFFFFF"/>
                </a:solidFill>
                <a:latin typeface="Stadio Now Novarese"/>
              </a:rPr>
              <a:t> Проект “Брат отца”, “Старший брат” для детей ТЖС</a:t>
            </a:r>
          </a:p>
          <a:p>
            <a:pPr marL="470364" indent="-235182" lvl="1">
              <a:lnSpc>
                <a:spcPts val="3050"/>
              </a:lnSpc>
              <a:buFont typeface="Arial"/>
              <a:buChar char="•"/>
            </a:pPr>
            <a:r>
              <a:rPr lang="en-US" sz="2178">
                <a:solidFill>
                  <a:srgbClr val="FFFFFF"/>
                </a:solidFill>
                <a:latin typeface="Stadio Now Novarese"/>
              </a:rPr>
              <a:t>Экологическая акция “360”</a:t>
            </a:r>
          </a:p>
          <a:p>
            <a:pPr marL="470364" indent="-235182" lvl="1">
              <a:lnSpc>
                <a:spcPts val="3050"/>
              </a:lnSpc>
              <a:buFont typeface="Arial"/>
              <a:buChar char="•"/>
            </a:pPr>
            <a:r>
              <a:rPr lang="en-US" sz="2178">
                <a:solidFill>
                  <a:srgbClr val="FFFFFF"/>
                </a:solidFill>
                <a:latin typeface="Stadio Now Novarese"/>
              </a:rPr>
              <a:t>Продолжаем сбор гумнитараной помощи и плетение мас.сетей</a:t>
            </a:r>
          </a:p>
          <a:p>
            <a:pPr marL="470364" indent="-235182" lvl="1">
              <a:lnSpc>
                <a:spcPts val="3050"/>
              </a:lnSpc>
              <a:buFont typeface="Arial"/>
              <a:buChar char="•"/>
            </a:pPr>
            <a:r>
              <a:rPr lang="en-US" sz="2178">
                <a:solidFill>
                  <a:srgbClr val="FFFFFF"/>
                </a:solidFill>
                <a:latin typeface="Stadio Now Novarese"/>
              </a:rPr>
              <a:t>Конкурс “Республика добрых дел”</a:t>
            </a:r>
          </a:p>
          <a:p>
            <a:pPr marL="470364" indent="-235182" lvl="1">
              <a:lnSpc>
                <a:spcPts val="3050"/>
              </a:lnSpc>
              <a:buFont typeface="Arial"/>
              <a:buChar char="•"/>
            </a:pPr>
            <a:r>
              <a:rPr lang="en-US" sz="2178">
                <a:solidFill>
                  <a:srgbClr val="FFFFFF"/>
                </a:solidFill>
                <a:latin typeface="Stadio Now Novarese"/>
              </a:rPr>
              <a:t>Премия “МЫ ВМЕСТЕ”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4AA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3795709" y="2372786"/>
            <a:ext cx="6306111" cy="3578718"/>
          </a:xfrm>
          <a:custGeom>
            <a:avLst/>
            <a:gdLst/>
            <a:ahLst/>
            <a:cxnLst/>
            <a:rect r="r" b="b" t="t" l="l"/>
            <a:pathLst>
              <a:path h="3578718" w="6306111">
                <a:moveTo>
                  <a:pt x="0" y="0"/>
                </a:moveTo>
                <a:lnTo>
                  <a:pt x="6306111" y="0"/>
                </a:lnTo>
                <a:lnTo>
                  <a:pt x="6306111" y="3578718"/>
                </a:lnTo>
                <a:lnTo>
                  <a:pt x="0" y="35787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5400000">
            <a:off x="7571232" y="-783285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1" y="0"/>
                </a:lnTo>
                <a:lnTo>
                  <a:pt x="6066451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400000">
            <a:off x="-3743882" y="-3887529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7737110" y="5425203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2063215" y="312550"/>
            <a:ext cx="5584355" cy="1003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7001"/>
              </a:lnSpc>
            </a:pPr>
            <a:r>
              <a:rPr lang="en-US" sz="5000">
                <a:solidFill>
                  <a:srgbClr val="FFFFFF"/>
                </a:solidFill>
                <a:latin typeface="Stadio Now Novarese"/>
              </a:rPr>
              <a:t>проблемное поле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168113" y="1998621"/>
            <a:ext cx="7417374" cy="197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767251" indent="-383626" lvl="1">
              <a:lnSpc>
                <a:spcPts val="4975"/>
              </a:lnSpc>
              <a:buFont typeface="Arial"/>
              <a:buChar char="•"/>
            </a:pPr>
            <a:r>
              <a:rPr lang="en-US" sz="3553">
                <a:solidFill>
                  <a:srgbClr val="FFFFFF"/>
                </a:solidFill>
                <a:latin typeface="Stadio Now Novarese"/>
              </a:rPr>
              <a:t>стимулирование волонтеров (обучение, повышение квалификации, мерч и т.д)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4AA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3795709" y="2372786"/>
            <a:ext cx="6306111" cy="3578718"/>
          </a:xfrm>
          <a:custGeom>
            <a:avLst/>
            <a:gdLst/>
            <a:ahLst/>
            <a:cxnLst/>
            <a:rect r="r" b="b" t="t" l="l"/>
            <a:pathLst>
              <a:path h="3578718" w="6306111">
                <a:moveTo>
                  <a:pt x="0" y="0"/>
                </a:moveTo>
                <a:lnTo>
                  <a:pt x="6306111" y="0"/>
                </a:lnTo>
                <a:lnTo>
                  <a:pt x="6306111" y="3578718"/>
                </a:lnTo>
                <a:lnTo>
                  <a:pt x="0" y="35787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5400000">
            <a:off x="7571232" y="-783285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1" y="0"/>
                </a:lnTo>
                <a:lnTo>
                  <a:pt x="6066451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400000">
            <a:off x="-3743882" y="-3887529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7737110" y="5425203"/>
            <a:ext cx="6066451" cy="3442711"/>
          </a:xfrm>
          <a:custGeom>
            <a:avLst/>
            <a:gdLst/>
            <a:ahLst/>
            <a:cxnLst/>
            <a:rect r="r" b="b" t="t" l="l"/>
            <a:pathLst>
              <a:path h="3442711" w="6066451">
                <a:moveTo>
                  <a:pt x="0" y="0"/>
                </a:moveTo>
                <a:lnTo>
                  <a:pt x="6066450" y="0"/>
                </a:lnTo>
                <a:lnTo>
                  <a:pt x="6066450" y="3442711"/>
                </a:lnTo>
                <a:lnTo>
                  <a:pt x="0" y="3442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405068" y="-1629163"/>
            <a:ext cx="10563736" cy="10573527"/>
          </a:xfrm>
          <a:custGeom>
            <a:avLst/>
            <a:gdLst/>
            <a:ahLst/>
            <a:cxnLst/>
            <a:rect r="r" b="b" t="t" l="l"/>
            <a:pathLst>
              <a:path h="10573527" w="10563736">
                <a:moveTo>
                  <a:pt x="0" y="0"/>
                </a:moveTo>
                <a:lnTo>
                  <a:pt x="10563736" y="0"/>
                </a:lnTo>
                <a:lnTo>
                  <a:pt x="10563736" y="10573526"/>
                </a:lnTo>
                <a:lnTo>
                  <a:pt x="0" y="105735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0000"/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731520" y="704289"/>
            <a:ext cx="8317460" cy="12492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8749"/>
              </a:lnSpc>
            </a:pPr>
            <a:r>
              <a:rPr lang="en-US" sz="6249">
                <a:solidFill>
                  <a:srgbClr val="FFFFFF"/>
                </a:solidFill>
                <a:latin typeface="Stadio Now Novarese"/>
              </a:rPr>
              <a:t>спасибо за внимание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DAF3ZGbCjz8</dc:identifier>
  <dcterms:modified xsi:type="dcterms:W3CDTF">2011-08-01T06:04:30Z</dcterms:modified>
  <cp:revision>1</cp:revision>
  <dc:title>Добавить заголовок</dc:title>
</cp:coreProperties>
</file>